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05" r:id="rId1"/>
  </p:sldMasterIdLst>
  <p:notesMasterIdLst>
    <p:notesMasterId r:id="rId19"/>
  </p:notesMasterIdLst>
  <p:sldIdLst>
    <p:sldId id="356" r:id="rId2"/>
    <p:sldId id="357" r:id="rId3"/>
    <p:sldId id="358" r:id="rId4"/>
    <p:sldId id="359" r:id="rId5"/>
    <p:sldId id="360" r:id="rId6"/>
    <p:sldId id="361" r:id="rId7"/>
    <p:sldId id="362" r:id="rId8"/>
    <p:sldId id="363" r:id="rId9"/>
    <p:sldId id="364" r:id="rId10"/>
    <p:sldId id="365" r:id="rId11"/>
    <p:sldId id="366" r:id="rId12"/>
    <p:sldId id="367" r:id="rId13"/>
    <p:sldId id="368" r:id="rId14"/>
    <p:sldId id="369" r:id="rId15"/>
    <p:sldId id="370" r:id="rId16"/>
    <p:sldId id="371" r:id="rId17"/>
    <p:sldId id="3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907" autoAdjust="0"/>
    <p:restoredTop sz="94660"/>
  </p:normalViewPr>
  <p:slideViewPr>
    <p:cSldViewPr>
      <p:cViewPr varScale="1">
        <p:scale>
          <a:sx n="83" d="100"/>
          <a:sy n="83" d="100"/>
        </p:scale>
        <p:origin x="931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99D65F5-769B-4C60-821B-70F5F2BCA343}" type="datetimeFigureOut">
              <a:rPr lang="id-ID"/>
              <a:pPr>
                <a:defRPr/>
              </a:pPr>
              <a:t>24/12/2022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id-ID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F894D3B-C927-49F9-B919-2AD172213004}" type="slidenum">
              <a:rPr lang="id-ID" altLang="en-US"/>
              <a:pPr/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6720D4-6556-4C40-AA4B-02623C4EF456}" type="datetimeFigureOut">
              <a:rPr lang="en-US" smtClean="0"/>
              <a:pPr>
                <a:defRPr/>
              </a:pPr>
              <a:t>12/24/2022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14BE-960B-4C88-94E9-3B30744B97B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8121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75E3CE-3DC7-4D8B-BAAC-0210DCE98A8C}" type="datetimeFigureOut">
              <a:rPr lang="en-US" smtClean="0"/>
              <a:pPr>
                <a:defRPr/>
              </a:pPr>
              <a:t>12/24/2022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5F2E-740D-467A-9670-96F69AA6B529}" type="slidenum">
              <a:rPr lang="en-US" altLang="en-US" smtClean="0"/>
              <a:pPr/>
              <a:t>‹#›</a:t>
            </a:fld>
            <a:endParaRPr lang="en-US" altLang="en-US">
              <a:solidFill>
                <a:srgbClr val="AAA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27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75E3CE-3DC7-4D8B-BAAC-0210DCE98A8C}" type="datetimeFigureOut">
              <a:rPr lang="en-US" smtClean="0"/>
              <a:pPr>
                <a:defRPr/>
              </a:pPr>
              <a:t>12/24/2022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5F2E-740D-467A-9670-96F69AA6B529}" type="slidenum">
              <a:rPr lang="en-US" altLang="en-US" smtClean="0"/>
              <a:pPr/>
              <a:t>‹#›</a:t>
            </a:fld>
            <a:endParaRPr lang="en-US" altLang="en-US">
              <a:solidFill>
                <a:srgbClr val="AAA393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4435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75E3CE-3DC7-4D8B-BAAC-0210DCE98A8C}" type="datetimeFigureOut">
              <a:rPr lang="en-US" smtClean="0"/>
              <a:pPr>
                <a:defRPr/>
              </a:pPr>
              <a:t>12/24/2022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5F2E-740D-467A-9670-96F69AA6B529}" type="slidenum">
              <a:rPr lang="en-US" altLang="en-US" smtClean="0"/>
              <a:pPr/>
              <a:t>‹#›</a:t>
            </a:fld>
            <a:endParaRPr lang="en-US" altLang="en-US">
              <a:solidFill>
                <a:srgbClr val="AAA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834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75E3CE-3DC7-4D8B-BAAC-0210DCE98A8C}" type="datetimeFigureOut">
              <a:rPr lang="en-US" smtClean="0"/>
              <a:pPr>
                <a:defRPr/>
              </a:pPr>
              <a:t>12/24/2022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5F2E-740D-467A-9670-96F69AA6B529}" type="slidenum">
              <a:rPr lang="en-US" altLang="en-US" smtClean="0"/>
              <a:pPr/>
              <a:t>‹#›</a:t>
            </a:fld>
            <a:endParaRPr lang="en-US" altLang="en-US">
              <a:solidFill>
                <a:srgbClr val="AAA393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7526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75E3CE-3DC7-4D8B-BAAC-0210DCE98A8C}" type="datetimeFigureOut">
              <a:rPr lang="en-US" smtClean="0"/>
              <a:pPr>
                <a:defRPr/>
              </a:pPr>
              <a:t>12/24/2022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5F2E-740D-467A-9670-96F69AA6B529}" type="slidenum">
              <a:rPr lang="en-US" altLang="en-US" smtClean="0"/>
              <a:pPr/>
              <a:t>‹#›</a:t>
            </a:fld>
            <a:endParaRPr lang="en-US" altLang="en-US">
              <a:solidFill>
                <a:srgbClr val="AAA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598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A47092-0973-41AF-8455-738908C37164}" type="datetimeFigureOut">
              <a:rPr lang="en-US" smtClean="0"/>
              <a:pPr>
                <a:defRPr/>
              </a:pPr>
              <a:t>12/24/2022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EB1F4-B10E-4972-A3E2-7BAB9833F97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8077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7B0FCC-439C-4E10-9950-0C2BB4B45833}" type="datetimeFigureOut">
              <a:rPr lang="en-US" smtClean="0"/>
              <a:pPr>
                <a:defRPr/>
              </a:pPr>
              <a:t>12/24/2022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1CC7-C321-4C29-826F-2BFD4E0B97F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4808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1EA27B-186E-4F59-B2EC-CFF05660C55A}" type="datetimeFigureOut">
              <a:rPr lang="en-US" smtClean="0"/>
              <a:pPr>
                <a:defRPr/>
              </a:pPr>
              <a:t>12/24/2022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CE3A-348D-4071-A1F3-25B05177D5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651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8EAFEC-A805-48BE-A399-A6BDE0C1822B}" type="datetimeFigureOut">
              <a:rPr lang="en-US" smtClean="0"/>
              <a:pPr>
                <a:defRPr/>
              </a:pPr>
              <a:t>12/24/2022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AFB1-D3F3-4EE6-91D0-F7EF8D22B6F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671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9D493E-E6FA-4AAA-99FE-F5B445C5B25A}" type="datetimeFigureOut">
              <a:rPr lang="en-US" smtClean="0"/>
              <a:pPr>
                <a:defRPr/>
              </a:pPr>
              <a:t>12/24/2022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B3D5-217A-4B3E-B78E-B43C9254B36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126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93450A-2C5D-4355-AC2C-C61ECD82EA8A}" type="datetimeFigureOut">
              <a:rPr lang="en-US" smtClean="0"/>
              <a:pPr>
                <a:defRPr/>
              </a:pPr>
              <a:t>12/24/2022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08BEE-B8FD-43A1-BCD3-612C2324FFD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9317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73C951-BD60-42E1-8413-F9745D6D7152}" type="datetimeFigureOut">
              <a:rPr lang="en-US" smtClean="0"/>
              <a:pPr>
                <a:defRPr/>
              </a:pPr>
              <a:t>12/24/2022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C55BA-8838-4AD6-9160-ACC52B90E8A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8240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9BFB45-AA4E-45BE-8943-0435084AE98F}" type="datetimeFigureOut">
              <a:rPr lang="en-US" smtClean="0"/>
              <a:pPr>
                <a:defRPr/>
              </a:pPr>
              <a:t>12/24/2022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0BCB-0C50-4682-B535-1DC59A8E906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987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739475-4015-42F5-9069-843AF05DEAF4}" type="datetimeFigureOut">
              <a:rPr lang="en-US" smtClean="0"/>
              <a:pPr>
                <a:defRPr/>
              </a:pPr>
              <a:t>12/24/2022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506A-60E6-4644-80ED-9DD07D9F844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5667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CA10E5-805B-41BF-BEBB-B56D1AFD59CB}" type="datetimeFigureOut">
              <a:rPr lang="en-US" smtClean="0"/>
              <a:pPr>
                <a:defRPr/>
              </a:pPr>
              <a:t>12/24/2022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9516F-48F3-4E1D-8FE6-44049285BC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86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75E3CE-3DC7-4D8B-BAAC-0210DCE98A8C}" type="datetimeFigureOut">
              <a:rPr lang="en-US" smtClean="0"/>
              <a:pPr>
                <a:defRPr/>
              </a:pPr>
              <a:t>12/24/2022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5C5F2E-740D-467A-9670-96F69AA6B529}" type="slidenum">
              <a:rPr lang="en-US" altLang="en-US" smtClean="0"/>
              <a:pPr/>
              <a:t>‹#›</a:t>
            </a:fld>
            <a:endParaRPr lang="en-US" altLang="en-US">
              <a:solidFill>
                <a:srgbClr val="AAA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6" r:id="rId1"/>
    <p:sldLayoutId id="2147484407" r:id="rId2"/>
    <p:sldLayoutId id="2147484408" r:id="rId3"/>
    <p:sldLayoutId id="2147484409" r:id="rId4"/>
    <p:sldLayoutId id="2147484410" r:id="rId5"/>
    <p:sldLayoutId id="2147484411" r:id="rId6"/>
    <p:sldLayoutId id="2147484412" r:id="rId7"/>
    <p:sldLayoutId id="2147484413" r:id="rId8"/>
    <p:sldLayoutId id="2147484414" r:id="rId9"/>
    <p:sldLayoutId id="2147484415" r:id="rId10"/>
    <p:sldLayoutId id="2147484416" r:id="rId11"/>
    <p:sldLayoutId id="2147484417" r:id="rId12"/>
    <p:sldLayoutId id="2147484418" r:id="rId13"/>
    <p:sldLayoutId id="2147484419" r:id="rId14"/>
    <p:sldLayoutId id="2147484420" r:id="rId15"/>
    <p:sldLayoutId id="214748442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4437112"/>
            <a:ext cx="7982704" cy="1752600"/>
          </a:xfrm>
        </p:spPr>
        <p:txBody>
          <a:bodyPr>
            <a:normAutofit/>
          </a:bodyPr>
          <a:lstStyle/>
          <a:p>
            <a:pPr algn="l"/>
            <a:r>
              <a:rPr lang="id-ID" sz="4400" dirty="0" smtClean="0">
                <a:solidFill>
                  <a:schemeClr val="tx1"/>
                </a:solidFill>
              </a:rPr>
              <a:t>Pertemuan </a:t>
            </a:r>
            <a:r>
              <a:rPr lang="id-ID" sz="4400" dirty="0" smtClean="0">
                <a:solidFill>
                  <a:schemeClr val="tx1"/>
                </a:solidFill>
              </a:rPr>
              <a:t>13 </a:t>
            </a:r>
            <a:r>
              <a:rPr lang="id-ID" sz="4400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id-ID" sz="4400" dirty="0" smtClean="0">
                <a:solidFill>
                  <a:schemeClr val="tx1"/>
                </a:solidFill>
              </a:rPr>
              <a:t>Perilaku Biaya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726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1571625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id-ID" smtClean="0"/>
              <a:t>Jika disajikan dalam grafik, masing-masing jenis biaya akan nampak sebagai berikut: </a:t>
            </a:r>
          </a:p>
          <a:p>
            <a:pPr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mtClean="0"/>
              <a:t>   </a:t>
            </a:r>
          </a:p>
          <a:p>
            <a:pPr eaLnBrk="1" hangingPunct="1">
              <a:lnSpc>
                <a:spcPct val="90000"/>
              </a:lnSpc>
            </a:pPr>
            <a:endParaRPr lang="id-ID" smtClean="0"/>
          </a:p>
        </p:txBody>
      </p:sp>
      <p:pic>
        <p:nvPicPr>
          <p:cNvPr id="11267" name="Picture 2" descr="New 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000250"/>
            <a:ext cx="278606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3" descr="New Picture (1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975" y="1857375"/>
            <a:ext cx="31686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4" descr="New Picture (1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8738" y="4486275"/>
            <a:ext cx="3259137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1848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340350"/>
          </a:xfrm>
        </p:spPr>
        <p:txBody>
          <a:bodyPr/>
          <a:lstStyle/>
          <a:p>
            <a:pPr algn="just" eaLnBrk="1" hangingPunct="1"/>
            <a:r>
              <a:rPr lang="id-ID" sz="2400" b="1" smtClean="0"/>
              <a:t>Sumbu vertikal Y</a:t>
            </a:r>
            <a:r>
              <a:rPr lang="id-ID" sz="2400" smtClean="0"/>
              <a:t>, mewakili total biaya (</a:t>
            </a:r>
            <a:r>
              <a:rPr lang="id-ID" sz="2400" i="1" smtClean="0"/>
              <a:t>total cost</a:t>
            </a:r>
            <a:r>
              <a:rPr lang="id-ID" sz="2400" smtClean="0"/>
              <a:t>) yang timbul, juga disebut “variabel terikat” (</a:t>
            </a:r>
            <a:r>
              <a:rPr lang="id-ID" sz="2400" i="1" smtClean="0"/>
              <a:t>dependent variable</a:t>
            </a:r>
            <a:r>
              <a:rPr lang="id-ID" sz="2400" smtClean="0"/>
              <a:t>) &lt;&lt;== baca: faktor yang dipengaruhi</a:t>
            </a:r>
          </a:p>
          <a:p>
            <a:pPr algn="just" eaLnBrk="1" hangingPunct="1"/>
            <a:r>
              <a:rPr lang="id-ID" sz="2400" b="1" smtClean="0"/>
              <a:t>Sumbu horizontal X,</a:t>
            </a:r>
            <a:r>
              <a:rPr lang="id-ID" sz="2400" smtClean="0"/>
              <a:t> mewakili total aktivitas (</a:t>
            </a:r>
            <a:r>
              <a:rPr lang="id-ID" sz="2400" i="1" smtClean="0"/>
              <a:t>total activity</a:t>
            </a:r>
            <a:r>
              <a:rPr lang="id-ID" sz="2400" smtClean="0"/>
              <a:t>), juga disebut “variabel bebas” (</a:t>
            </a:r>
            <a:r>
              <a:rPr lang="id-ID" sz="2400" i="1" smtClean="0"/>
              <a:t>independent variable</a:t>
            </a:r>
            <a:r>
              <a:rPr lang="id-ID" sz="2400" smtClean="0"/>
              <a:t>) &lt;&lt;== baca: faktor yang mempengaruhi.</a:t>
            </a:r>
          </a:p>
        </p:txBody>
      </p:sp>
    </p:spTree>
    <p:extLst>
      <p:ext uri="{BB962C8B-B14F-4D97-AF65-F5344CB8AC3E}">
        <p14:creationId xmlns:p14="http://schemas.microsoft.com/office/powerpoint/2010/main" val="257172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34035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id-ID" dirty="0"/>
              <a:t>Pemisahan biaya variabel per unit dan biaya tetap per periode dalam jumlah biaya campuran dapat menggunakan salah satu metode sebagai berikut:</a:t>
            </a:r>
          </a:p>
          <a:p>
            <a:pPr marL="727075" indent="-37465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 1.  </a:t>
            </a:r>
            <a:r>
              <a:rPr lang="id-ID" dirty="0"/>
              <a:t>Metode Titik Tertinggi dan Terendah (</a:t>
            </a:r>
            <a:r>
              <a:rPr lang="id-ID" i="1" dirty="0" smtClean="0"/>
              <a:t>High </a:t>
            </a:r>
          </a:p>
          <a:p>
            <a:pPr marL="727075" indent="-37465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i="1" dirty="0" smtClean="0"/>
              <a:t>      and </a:t>
            </a:r>
            <a:r>
              <a:rPr lang="id-ID" i="1" dirty="0"/>
              <a:t>Low Point – </a:t>
            </a:r>
            <a:r>
              <a:rPr lang="id-ID" dirty="0"/>
              <a:t>HLP)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          Persamaan </a:t>
            </a:r>
            <a:r>
              <a:rPr lang="id-ID" dirty="0"/>
              <a:t>untuk penentuan biaya variabel </a:t>
            </a:r>
            <a:r>
              <a:rPr lang="id-ID" dirty="0" smtClean="0"/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/>
              <a:t> </a:t>
            </a:r>
            <a:r>
              <a:rPr lang="id-ID" dirty="0" smtClean="0"/>
              <a:t>         per </a:t>
            </a:r>
            <a:r>
              <a:rPr lang="id-ID" dirty="0"/>
              <a:t>unit dan biaya tetap: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       </a:t>
            </a:r>
            <a:r>
              <a:rPr lang="id-ID" sz="2600" dirty="0" smtClean="0"/>
              <a:t>              </a:t>
            </a:r>
            <a:r>
              <a:rPr lang="id-ID" sz="2600" dirty="0"/>
              <a:t>		     </a:t>
            </a:r>
            <a:r>
              <a:rPr lang="id-ID" sz="2600" dirty="0" smtClean="0"/>
              <a:t>           </a:t>
            </a:r>
            <a:r>
              <a:rPr lang="id-ID" sz="2600" dirty="0"/>
              <a:t>(biaya tinggi – biaya rendah)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2600" dirty="0" smtClean="0"/>
              <a:t>          Biaya </a:t>
            </a:r>
            <a:r>
              <a:rPr lang="id-ID" sz="2600" dirty="0"/>
              <a:t>Variabel per unit =    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sz="2600" dirty="0"/>
              <a:t>     </a:t>
            </a:r>
            <a:r>
              <a:rPr lang="id-ID" sz="2600" dirty="0" smtClean="0"/>
              <a:t>                                                   </a:t>
            </a:r>
            <a:r>
              <a:rPr lang="id-ID" sz="2600" dirty="0"/>
              <a:t>( output tinggi – output rendah)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357688" y="4857750"/>
            <a:ext cx="385762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6997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57200" y="785813"/>
            <a:ext cx="8401050" cy="534035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id-ID" smtClean="0"/>
              <a:t>    Biaya Tetap dihitung dengan rumus persamaan garis lurus (linier) yaitu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id-ID" smtClean="0"/>
              <a:t>    Y = a + bx   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id-ID" smtClean="0"/>
              <a:t>    </a:t>
            </a:r>
            <a:r>
              <a:rPr lang="id-ID" sz="2400" smtClean="0"/>
              <a:t>dimana  Y = Biaya campuran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id-ID" sz="2400" smtClean="0"/>
              <a:t>                     a = Biaya tetap yang terdapat dalam biaya campuran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id-ID" sz="2400" smtClean="0"/>
              <a:t>                     b = unit produksi atau ukuran lainnya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id-ID" sz="2400" smtClean="0"/>
              <a:t>     	                x = Biaya variabel per unit dalam biaya campuran    </a:t>
            </a:r>
          </a:p>
          <a:p>
            <a:pPr eaLnBrk="1" hangingPunct="1"/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3874919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57188"/>
            <a:ext cx="9144000" cy="650081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1800" smtClean="0"/>
              <a:t>   </a:t>
            </a:r>
            <a:r>
              <a:rPr lang="id-ID" sz="2300" smtClean="0"/>
              <a:t>  2.  Metode Kuadrat Kecil (</a:t>
            </a:r>
            <a:r>
              <a:rPr lang="id-ID" sz="2300" i="1" smtClean="0"/>
              <a:t>Least Square Method – </a:t>
            </a:r>
            <a:r>
              <a:rPr lang="id-ID" sz="2300" smtClean="0"/>
              <a:t>LS)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2300" smtClean="0"/>
              <a:t>          Metode ini biaya variabel dan biaya tetap dihitung berdasarkan</a:t>
            </a:r>
          </a:p>
          <a:p>
            <a:pPr algn="just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2300" smtClean="0"/>
              <a:t>          persamaan garis lurus: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2300" smtClean="0"/>
              <a:t>         Y = a + bx 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2300" smtClean="0"/>
              <a:t>         dimana    Y =  Biaya campuran rata-rata per periode atau aktivitas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2300" smtClean="0"/>
              <a:t>          	            a =  Biaya tetap yang terdapat dalam biaya campuran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2300" smtClean="0"/>
              <a:t>                          b = unit produksi atau volume kegiatan atau ukuran lainnya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2300" smtClean="0"/>
              <a:t>                                 seperti jam mesin, jam tenaga kerja.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2300" smtClean="0"/>
              <a:t>		           x =  Biaya variabel per unit dalam biaya campuran    </a:t>
            </a:r>
          </a:p>
          <a:p>
            <a:pPr eaLnBrk="1" hangingPunct="1">
              <a:lnSpc>
                <a:spcPct val="80000"/>
              </a:lnSpc>
            </a:pPr>
            <a:endParaRPr lang="id-ID" sz="2300" smtClean="0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2300" smtClean="0"/>
              <a:t>                           n∑ XY - (∑ X) (∑ Y)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2300" smtClean="0"/>
              <a:t>             b = 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2300" smtClean="0"/>
              <a:t>                            n∑ x</a:t>
            </a:r>
            <a:r>
              <a:rPr lang="id-ID" sz="2300" baseline="30000" smtClean="0"/>
              <a:t>2</a:t>
            </a:r>
            <a:r>
              <a:rPr lang="id-ID" sz="2300" smtClean="0"/>
              <a:t> – (∑x)</a:t>
            </a:r>
            <a:r>
              <a:rPr lang="id-ID" sz="2300" baseline="30000" smtClean="0"/>
              <a:t>2	</a:t>
            </a:r>
            <a:endParaRPr lang="id-ID" sz="2300" smtClean="0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2300" baseline="30000" smtClean="0"/>
              <a:t> </a:t>
            </a:r>
            <a:endParaRPr lang="id-ID" sz="2300" smtClean="0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2300" smtClean="0"/>
              <a:t>                        ∑ Y - b(∑ X)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2300" smtClean="0"/>
              <a:t>              a =  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2300" smtClean="0"/>
              <a:t>                             n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id-ID" sz="2300" smtClean="0"/>
              <a:t> 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500188" y="4429125"/>
            <a:ext cx="30718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00188" y="5784850"/>
            <a:ext cx="1714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47325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3403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mtClean="0"/>
              <a:t>   3.  Metode </a:t>
            </a:r>
            <a:r>
              <a:rPr lang="id-ID" i="1" smtClean="0"/>
              <a:t>Scatter</a:t>
            </a:r>
            <a:r>
              <a:rPr lang="id-ID" smtClean="0"/>
              <a:t> </a:t>
            </a:r>
            <a:r>
              <a:rPr lang="id-ID" i="1" smtClean="0"/>
              <a:t>Graph</a:t>
            </a:r>
            <a:endParaRPr lang="id-ID" smtClean="0"/>
          </a:p>
          <a:p>
            <a:pPr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mtClean="0"/>
              <a:t>adalah suatu metode penentuan persamaan suatu garis dengan memplot data dalam suatu grafik, sehingga hubungan antara biaya dan tingkat aktivitas dapat terlihat.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mtClean="0"/>
              <a:t>                               		         (Y</a:t>
            </a:r>
            <a:r>
              <a:rPr lang="id-ID" baseline="-25000" smtClean="0"/>
              <a:t>2   </a:t>
            </a:r>
            <a:r>
              <a:rPr lang="id-ID" smtClean="0"/>
              <a:t>-</a:t>
            </a:r>
            <a:r>
              <a:rPr lang="id-ID" baseline="-25000" smtClean="0"/>
              <a:t>   </a:t>
            </a:r>
            <a:r>
              <a:rPr lang="id-ID" smtClean="0"/>
              <a:t>Y</a:t>
            </a:r>
            <a:r>
              <a:rPr lang="id-ID" baseline="-25000" smtClean="0"/>
              <a:t>1</a:t>
            </a:r>
            <a:r>
              <a:rPr lang="id-ID" smtClean="0"/>
              <a:t>)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mtClean="0"/>
              <a:t>         Biaya variabel  per unit   =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mtClean="0"/>
              <a:t>                                                            (X</a:t>
            </a:r>
            <a:r>
              <a:rPr lang="id-ID" baseline="-25000" smtClean="0"/>
              <a:t>2   </a:t>
            </a:r>
            <a:r>
              <a:rPr lang="id-ID" smtClean="0"/>
              <a:t>-</a:t>
            </a:r>
            <a:r>
              <a:rPr lang="id-ID" baseline="-25000" smtClean="0"/>
              <a:t>  </a:t>
            </a:r>
            <a:r>
              <a:rPr lang="id-ID" smtClean="0"/>
              <a:t>X</a:t>
            </a:r>
            <a:r>
              <a:rPr lang="id-ID" baseline="-25000" smtClean="0"/>
              <a:t>1</a:t>
            </a:r>
            <a:r>
              <a:rPr lang="id-ID" smtClean="0"/>
              <a:t>)</a:t>
            </a:r>
          </a:p>
          <a:p>
            <a:pPr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mtClean="0"/>
              <a:t>    Biaya tetap = biaya aktivitas – (biaya    variabel per unit x tingkat aktivitas)  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786438" y="4000500"/>
            <a:ext cx="178593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0567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411788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id-ID" sz="3000" smtClean="0"/>
              <a:t>Pemisahan biaya semi variabel ke biaya tetap dan biaya variabel harus dilakukan manajemen karena bermanfaat :</a:t>
            </a:r>
          </a:p>
          <a:p>
            <a:pPr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z="3000" smtClean="0"/>
              <a:t>a.  Untuk  perencanaan  dan  pengendalian,  seperti menyusun rencana biaya yang lebih teliti untuk suatu aktivitas tertentu di masa datang.</a:t>
            </a:r>
          </a:p>
          <a:p>
            <a:pPr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z="3000" smtClean="0"/>
              <a:t>b.	Pengambilan keputusan secara rasional dengan memperlihatkan biaya variabel.</a:t>
            </a:r>
          </a:p>
          <a:p>
            <a:pPr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z="3000" smtClean="0"/>
              <a:t>c.  Untuk  membuat   laporan  prestasi   yang   lebih  adil dengan memperlihatkan biaya variabel yang terkendali.  </a:t>
            </a:r>
          </a:p>
          <a:p>
            <a:pPr eaLnBrk="1" hangingPunct="1">
              <a:lnSpc>
                <a:spcPct val="90000"/>
              </a:lnSpc>
            </a:pPr>
            <a:endParaRPr lang="id-ID" sz="3000" smtClean="0"/>
          </a:p>
        </p:txBody>
      </p:sp>
    </p:spTree>
    <p:extLst>
      <p:ext uri="{BB962C8B-B14F-4D97-AF65-F5344CB8AC3E}">
        <p14:creationId xmlns:p14="http://schemas.microsoft.com/office/powerpoint/2010/main" val="4024808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85813" y="1143000"/>
          <a:ext cx="7929562" cy="4913313"/>
        </p:xfrm>
        <a:graphic>
          <a:graphicData uri="http://schemas.openxmlformats.org/drawingml/2006/table">
            <a:tbl>
              <a:tblPr/>
              <a:tblGrid>
                <a:gridCol w="26431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3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3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4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Metode</a:t>
                      </a:r>
                      <a:endParaRPr kumimoji="0" lang="id-ID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60" marR="448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Keunggulan</a:t>
                      </a:r>
                      <a:endParaRPr kumimoji="0" lang="id-ID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60" marR="448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Kelemahan</a:t>
                      </a:r>
                      <a:endParaRPr kumimoji="0" lang="id-ID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60" marR="448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0">
                <a:tc>
                  <a:txBody>
                    <a:bodyPr/>
                    <a:lstStyle>
                      <a:lvl1pPr marL="179388" indent="-17938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-179388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Titik  Tertinggi   dan Terendah (</a:t>
                      </a:r>
                      <a:r>
                        <a:rPr kumimoji="0" lang="id-ID" sz="9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 and Low Point – </a:t>
                      </a: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HLP)</a:t>
                      </a:r>
                      <a:endParaRPr kumimoji="0" lang="id-ID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60" marR="448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34938" indent="-17938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34938" marR="0" lvl="0" indent="-179388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Pada  obyektivitas, dimana penggunaan sekumpulan data tertentu akan menemukan hasil yang sama.</a:t>
                      </a:r>
                      <a:endParaRPr kumimoji="0" lang="id-ID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34938" marR="0" lvl="0" indent="-179388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Perhitungan metode ini paling praktis.</a:t>
                      </a:r>
                      <a:endParaRPr kumimoji="0" lang="id-ID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60" marR="448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47638" indent="-17938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47638" marR="0" lvl="0" indent="-179388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 Dengan menggunakan 2 titik tidak akan mencerminkan apa yang sebenarnya terjadi.</a:t>
                      </a:r>
                      <a:endParaRPr kumimoji="0" lang="id-ID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60" marR="448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7313">
                <a:tc>
                  <a:txBody>
                    <a:bodyPr/>
                    <a:lstStyle>
                      <a:lvl1pPr marL="179388" indent="-17938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-179388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Metode        </a:t>
                      </a:r>
                      <a:r>
                        <a:rPr kumimoji="0" lang="id-ID" sz="9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Least Square</a:t>
                      </a: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(Kuadrat Kecil)</a:t>
                      </a:r>
                      <a:endParaRPr kumimoji="0" lang="id-ID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60" marR="448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38113" indent="-17938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38113" marR="0" lvl="0" indent="-179388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 Metode  yang  paling obyektif dan paling cermat karena meto-de ini memperhitung-kan seluruh data ketika menghitung rumus biaya.</a:t>
                      </a:r>
                      <a:endParaRPr kumimoji="0" lang="id-ID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60" marR="448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id-ID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60" marR="448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1000">
                <a:tc>
                  <a:txBody>
                    <a:bodyPr/>
                    <a:lstStyle>
                      <a:lvl1pPr marL="179388" indent="-17938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79388" marR="0" lvl="0" indent="-179388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Metode      </a:t>
                      </a:r>
                      <a:r>
                        <a:rPr kumimoji="0" lang="id-ID" sz="9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Scatter Graph</a:t>
                      </a:r>
                      <a:endParaRPr kumimoji="0" lang="id-ID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60" marR="448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38113" indent="-138113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38113" marR="0" lvl="0" indent="-138113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 Memberi analisis bia-ya kesempatan untuk memeriksa data secara  visual/ pende-katan grafik atau diagram</a:t>
                      </a:r>
                      <a:endParaRPr kumimoji="0" lang="id-ID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60" marR="448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47638" indent="-147638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47638" marR="0" lvl="0" indent="-147638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Metode ini tidak me-miliki kriteria obyektif dalam pemilihan garis terbaik.</a:t>
                      </a:r>
                      <a:endParaRPr kumimoji="0" lang="id-ID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47638" marR="0" lvl="0" indent="-147638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 Kualitas rumus biaya bergantung pada kualitas penilaian subyektif analis.  </a:t>
                      </a:r>
                      <a:endParaRPr kumimoji="0" lang="id-ID" sz="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860" marR="4486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0182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92931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id-ID" sz="2700" dirty="0" smtClean="0"/>
              <a:t>Makna perilaku biaya adalah istilah umum untuk menggambarkan apakah biaya masukan (input) aktivitas adalah tetap atau variabel dalam hubungannya dengan perubahan keluaran aktivitas.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id-ID" sz="2700" dirty="0" smtClean="0"/>
              <a:t>Perilaku biaya dapat dibagi tiga: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z="2700" dirty="0" smtClean="0"/>
              <a:t>     a. Biaya tetap (</a:t>
            </a:r>
            <a:r>
              <a:rPr lang="id-ID" sz="2700" i="1" dirty="0" smtClean="0"/>
              <a:t>fixed cost</a:t>
            </a:r>
            <a:r>
              <a:rPr lang="id-ID" sz="2700" dirty="0" smtClean="0"/>
              <a:t>)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z="2700" dirty="0" smtClean="0"/>
              <a:t>	     Karakteristik biaya tetap :</a:t>
            </a:r>
          </a:p>
          <a:p>
            <a:pPr algn="just" eaLnBrk="1" hangingPunct="1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id-ID" sz="2700" dirty="0" smtClean="0"/>
              <a:t>Biaya yang jumlah totalnya tetap konstan, tidak dipengaruhi oleh perubahan volume kegiatan atau aktivitas dengan tingkatan tertentu.</a:t>
            </a:r>
          </a:p>
          <a:p>
            <a:pPr algn="just" eaLnBrk="1" hangingPunct="1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id-ID" sz="2700" dirty="0" smtClean="0"/>
              <a:t>Biaya satuan (</a:t>
            </a:r>
            <a:r>
              <a:rPr lang="id-ID" sz="2700" i="1" dirty="0" smtClean="0"/>
              <a:t>unit cost</a:t>
            </a:r>
            <a:r>
              <a:rPr lang="id-ID" sz="2700" dirty="0" smtClean="0"/>
              <a:t>) akan berubah berbanding terbalik dengan perubahan volume kegiatan.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id-ID" sz="2700" dirty="0" smtClean="0"/>
          </a:p>
          <a:p>
            <a:pPr eaLnBrk="1" hangingPunct="1">
              <a:lnSpc>
                <a:spcPct val="90000"/>
              </a:lnSpc>
            </a:pPr>
            <a:endParaRPr lang="id-ID" sz="2700" dirty="0" smtClean="0"/>
          </a:p>
        </p:txBody>
      </p:sp>
    </p:spTree>
    <p:extLst>
      <p:ext uri="{BB962C8B-B14F-4D97-AF65-F5344CB8AC3E}">
        <p14:creationId xmlns:p14="http://schemas.microsoft.com/office/powerpoint/2010/main" val="1961077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411788"/>
          </a:xfrm>
        </p:spPr>
        <p:txBody>
          <a:bodyPr>
            <a:normAutofit lnSpcReduction="10000"/>
          </a:bodyPr>
          <a:lstStyle/>
          <a:p>
            <a:pPr marL="1327150" indent="-436563" algn="just" eaLnBrk="1" hangingPunct="1">
              <a:lnSpc>
                <a:spcPct val="90000"/>
              </a:lnSpc>
            </a:pPr>
            <a:r>
              <a:rPr lang="id-ID" sz="2700" smtClean="0"/>
              <a:t>Semakin tinggi volume kegiatan semakin rendah biaya satuan.</a:t>
            </a:r>
          </a:p>
          <a:p>
            <a:pPr marL="1327150" indent="-436563" algn="just" eaLnBrk="1" hangingPunct="1">
              <a:lnSpc>
                <a:spcPct val="90000"/>
              </a:lnSpc>
            </a:pPr>
            <a:r>
              <a:rPr lang="id-ID" sz="2700" smtClean="0"/>
              <a:t>Semakin rendah volume kegiatan semakin tinggi biaya satuan.</a:t>
            </a:r>
          </a:p>
          <a:p>
            <a:pPr marL="1327150" indent="-436563"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z="2700" smtClean="0"/>
              <a:t>Biaya tetap untuk kepentingan perencanaan dan pengambilan keputusan dibagi menjadi 3 yaitu:</a:t>
            </a:r>
          </a:p>
          <a:p>
            <a:pPr marL="1327150" indent="-436563" algn="just" eaLnBrk="1" hangingPunct="1">
              <a:lnSpc>
                <a:spcPct val="90000"/>
              </a:lnSpc>
              <a:buFont typeface="Calibri" panose="020F0502020204030204" pitchFamily="34" charset="0"/>
              <a:buAutoNum type="arabicPeriod"/>
            </a:pPr>
            <a:r>
              <a:rPr lang="id-ID" sz="2700" smtClean="0"/>
              <a:t> </a:t>
            </a:r>
            <a:r>
              <a:rPr lang="id-ID" sz="2700" i="1" smtClean="0"/>
              <a:t>Discretionary fixed cost</a:t>
            </a:r>
            <a:r>
              <a:rPr lang="id-ID" sz="2700" smtClean="0"/>
              <a:t> adalah biaya tetap yang pengeluarannya bisa dipengaruhi oleh kebijakan manajemen, sehingga sering disebut dengan biaya yang bisa dikelola. Contohnya: biaya penelitian dan pengembangan, biaya pendidikan dan pelatihan karyawan, serta biaya promosi dan advertensi.</a:t>
            </a:r>
          </a:p>
          <a:p>
            <a:pPr marL="1327150" indent="-436563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id-ID" sz="2700" smtClean="0"/>
          </a:p>
        </p:txBody>
      </p:sp>
    </p:spTree>
    <p:extLst>
      <p:ext uri="{BB962C8B-B14F-4D97-AF65-F5344CB8AC3E}">
        <p14:creationId xmlns:p14="http://schemas.microsoft.com/office/powerpoint/2010/main" val="399894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340350"/>
          </a:xfrm>
        </p:spPr>
        <p:txBody>
          <a:bodyPr>
            <a:normAutofit lnSpcReduction="10000"/>
          </a:bodyPr>
          <a:lstStyle/>
          <a:p>
            <a:pPr marL="1241425" indent="-514350"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z="3000" smtClean="0"/>
              <a:t>2.  </a:t>
            </a:r>
            <a:r>
              <a:rPr lang="id-ID" sz="3000" i="1" smtClean="0"/>
              <a:t>Commited  fixed  cost  </a:t>
            </a:r>
            <a:r>
              <a:rPr lang="id-ID" sz="3000" smtClean="0"/>
              <a:t> adalah  biaya tetap yang dibebankan atau dikeluarkan karena keputusan yang lalu yang berhubungan dengan ramalan penjualan jangka panjang. Contohnya :  biaya penyusutan aktiva tetap, biaya pajak kekayaan, asuransi, gaji para direktur, dll.</a:t>
            </a:r>
          </a:p>
          <a:p>
            <a:pPr marL="1241425" indent="-514350"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z="3000" smtClean="0"/>
              <a:t>3. Biaya tetap bertingkat adalah biaya tetap yang jumlahnya tetap pada kapasitas tertentu, tetapi akan berubah pada kapasitas yang lain. Contoh: Gaji pegawai pengawas produksi.</a:t>
            </a:r>
          </a:p>
          <a:p>
            <a:pPr marL="1241425" indent="-514350" eaLnBrk="1" hangingPunct="1">
              <a:lnSpc>
                <a:spcPct val="90000"/>
              </a:lnSpc>
            </a:pPr>
            <a:endParaRPr lang="id-ID" sz="3000" smtClean="0"/>
          </a:p>
        </p:txBody>
      </p:sp>
    </p:spTree>
    <p:extLst>
      <p:ext uri="{BB962C8B-B14F-4D97-AF65-F5344CB8AC3E}">
        <p14:creationId xmlns:p14="http://schemas.microsoft.com/office/powerpoint/2010/main" val="1919258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34035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b. Biaya </a:t>
            </a:r>
            <a:r>
              <a:rPr lang="id-ID" dirty="0"/>
              <a:t>variabel (</a:t>
            </a:r>
            <a:r>
              <a:rPr lang="id-ID" i="1" dirty="0"/>
              <a:t>variabel cost</a:t>
            </a:r>
            <a:r>
              <a:rPr lang="id-ID" dirty="0"/>
              <a:t>)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     Karakteristik </a:t>
            </a:r>
            <a:r>
              <a:rPr lang="id-ID" dirty="0"/>
              <a:t>biaya variabel: </a:t>
            </a:r>
          </a:p>
          <a:p>
            <a:pPr marL="982663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dirty="0" smtClean="0"/>
              <a:t>Biaya </a:t>
            </a:r>
            <a:r>
              <a:rPr lang="id-ID" dirty="0"/>
              <a:t>yang jumlah totalnya akan berubah secara proposional dengan perubahan volume kegiatan.</a:t>
            </a:r>
          </a:p>
          <a:p>
            <a:pPr marL="1428750" indent="-444500" algn="just" eaLnBrk="1" fontAlgn="auto" hangingPunct="1">
              <a:spcAft>
                <a:spcPts val="0"/>
              </a:spcAft>
              <a:defRPr/>
            </a:pPr>
            <a:r>
              <a:rPr lang="id-ID" dirty="0"/>
              <a:t>Semakin besar volume kegiatan semakin tinggi jumlah total biaya variabel.</a:t>
            </a:r>
          </a:p>
          <a:p>
            <a:pPr marL="1428750" indent="-444500" algn="just" eaLnBrk="1" fontAlgn="auto" hangingPunct="1">
              <a:spcAft>
                <a:spcPts val="0"/>
              </a:spcAft>
              <a:defRPr/>
            </a:pPr>
            <a:r>
              <a:rPr lang="id-ID" dirty="0"/>
              <a:t>Semakin rendah volume kegiatan semakin rendah jumlah total biaya variabel.</a:t>
            </a:r>
          </a:p>
        </p:txBody>
      </p:sp>
    </p:spTree>
    <p:extLst>
      <p:ext uri="{BB962C8B-B14F-4D97-AF65-F5344CB8AC3E}">
        <p14:creationId xmlns:p14="http://schemas.microsoft.com/office/powerpoint/2010/main" val="2704496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340350"/>
          </a:xfrm>
        </p:spPr>
        <p:txBody>
          <a:bodyPr>
            <a:normAutofit/>
          </a:bodyPr>
          <a:lstStyle/>
          <a:p>
            <a:pPr marL="974725" algn="just" eaLnBrk="1" hangingPunct="1"/>
            <a:r>
              <a:rPr lang="id-ID" smtClean="0"/>
              <a:t>Biaya satuan tidak dipengaruhi oleh perubahan volume kegiatan, jadi biaya satuan konstan.</a:t>
            </a:r>
          </a:p>
          <a:p>
            <a:pPr marL="974725" algn="just" eaLnBrk="1" hangingPunct="1">
              <a:buFont typeface="Arial" panose="020B0604020202020204" pitchFamily="34" charset="0"/>
              <a:buNone/>
            </a:pPr>
            <a:r>
              <a:rPr lang="id-ID" smtClean="0"/>
              <a:t>Untuk tujuan perencanaan dan pengawasan, biaya variabel dibedakan menjadi:</a:t>
            </a:r>
          </a:p>
          <a:p>
            <a:pPr marL="974725" algn="just" eaLnBrk="1" hangingPunct="1">
              <a:buFont typeface="Calibri" panose="020F0502020204030204" pitchFamily="34" charset="0"/>
              <a:buAutoNum type="arabicPeriod"/>
            </a:pPr>
            <a:r>
              <a:rPr lang="id-ID" smtClean="0"/>
              <a:t> </a:t>
            </a:r>
            <a:r>
              <a:rPr lang="id-ID" i="1" smtClean="0"/>
              <a:t>Engineered variabel cost</a:t>
            </a:r>
            <a:r>
              <a:rPr lang="id-ID" smtClean="0"/>
              <a:t> adalah biaya antara masukan dan keluarannya mempunyai hubungan yang erat. Contohnya: Biaya bahan baku.</a:t>
            </a:r>
          </a:p>
          <a:p>
            <a:pPr marL="974725" eaLnBrk="1" hangingPunct="1"/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3034205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340350"/>
          </a:xfrm>
        </p:spPr>
        <p:txBody>
          <a:bodyPr rtlCol="0">
            <a:normAutofit/>
          </a:bodyPr>
          <a:lstStyle/>
          <a:p>
            <a:pPr marL="890588" indent="-538163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2. </a:t>
            </a:r>
            <a:r>
              <a:rPr lang="id-ID" i="1" dirty="0" smtClean="0"/>
              <a:t>Discretionary </a:t>
            </a:r>
            <a:r>
              <a:rPr lang="id-ID" i="1" dirty="0"/>
              <a:t>variabel cost</a:t>
            </a:r>
            <a:r>
              <a:rPr lang="id-ID" dirty="0"/>
              <a:t> adalah jumlah total biaya-biaya sebanding dengan perubahan volume kegiatan, yang dikarenakan kebijakan/keputusan manajemen. Contohnya:  biaya iklan yang ditetapkan oleh manajemen.</a:t>
            </a:r>
          </a:p>
          <a:p>
            <a:pPr marL="890588" indent="-538163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3. Biaya  </a:t>
            </a:r>
            <a:r>
              <a:rPr lang="id-ID" dirty="0"/>
              <a:t>variabel </a:t>
            </a:r>
            <a:r>
              <a:rPr lang="id-ID" dirty="0" smtClean="0"/>
              <a:t> bertahap  adalah  biaya </a:t>
            </a:r>
            <a:r>
              <a:rPr lang="id-ID" dirty="0"/>
              <a:t>variabel yang berubah setahap demi setahap dalam waktu tertentu atau tingkat kegiatan tertentu. Contoh: tenaga kerja langsung.</a:t>
            </a:r>
          </a:p>
        </p:txBody>
      </p:sp>
    </p:spTree>
    <p:extLst>
      <p:ext uri="{BB962C8B-B14F-4D97-AF65-F5344CB8AC3E}">
        <p14:creationId xmlns:p14="http://schemas.microsoft.com/office/powerpoint/2010/main" val="3128694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3403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mtClean="0"/>
              <a:t>c. Biaya campuran (</a:t>
            </a:r>
            <a:r>
              <a:rPr lang="id-ID" i="1" smtClean="0"/>
              <a:t>mixed cost</a:t>
            </a:r>
            <a:r>
              <a:rPr lang="id-ID" smtClean="0"/>
              <a:t>)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mtClean="0"/>
              <a:t>    Karakteristik biaya campuran :</a:t>
            </a:r>
          </a:p>
          <a:p>
            <a:pPr algn="just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id-ID" smtClean="0"/>
              <a:t>1.  Biaya yang jumlah totalnya berubah sesuai dengan perubahan volume kegiatan, akan tetapi sifat-sifat perubahannya tidak sebanding.</a:t>
            </a:r>
          </a:p>
          <a:p>
            <a:pPr algn="just" eaLnBrk="1" hangingPunct="1">
              <a:lnSpc>
                <a:spcPct val="90000"/>
              </a:lnSpc>
            </a:pPr>
            <a:r>
              <a:rPr lang="id-ID" smtClean="0"/>
              <a:t>Semakin tinggi volume kegiatan semakin besar jumlah total biaya.</a:t>
            </a:r>
          </a:p>
          <a:p>
            <a:pPr algn="just" eaLnBrk="1" hangingPunct="1">
              <a:lnSpc>
                <a:spcPct val="90000"/>
              </a:lnSpc>
            </a:pPr>
            <a:r>
              <a:rPr lang="id-ID" smtClean="0"/>
              <a:t>Semakin rendah volume kegiatan semakin rendah pula jumlah total biaya, tetapi perubahannya tidak sebanding.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3228037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340350"/>
          </a:xfrm>
        </p:spPr>
        <p:txBody>
          <a:bodyPr rtlCol="0">
            <a:normAutofit/>
          </a:bodyPr>
          <a:lstStyle/>
          <a:p>
            <a:pPr marL="890588" indent="-538163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2. Biaya </a:t>
            </a:r>
            <a:r>
              <a:rPr lang="id-ID" dirty="0"/>
              <a:t>per satuan berubah terbalik dihubungkan dengan perubahan volume kegiatan tetapi sifatnya tidak sebanding.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d-ID" dirty="0" smtClean="0"/>
              <a:t>	Contoh </a:t>
            </a:r>
            <a:r>
              <a:rPr lang="id-ID" dirty="0"/>
              <a:t>biaya campuran:</a:t>
            </a:r>
          </a:p>
          <a:p>
            <a:pPr marL="717550" eaLnBrk="1" fontAlgn="auto" hangingPunct="1">
              <a:spcAft>
                <a:spcPts val="0"/>
              </a:spcAft>
              <a:defRPr/>
            </a:pPr>
            <a:r>
              <a:rPr lang="id-ID" sz="2600" dirty="0"/>
              <a:t>Biaya tenaga kerja tak langsung</a:t>
            </a:r>
          </a:p>
          <a:p>
            <a:pPr marL="717550" eaLnBrk="1" fontAlgn="auto" hangingPunct="1">
              <a:spcAft>
                <a:spcPts val="0"/>
              </a:spcAft>
              <a:defRPr/>
            </a:pPr>
            <a:r>
              <a:rPr lang="id-ID" sz="2600" dirty="0"/>
              <a:t>Biaya bahan mentah tak langsung</a:t>
            </a:r>
          </a:p>
          <a:p>
            <a:pPr marL="717550" eaLnBrk="1" fontAlgn="auto" hangingPunct="1">
              <a:spcAft>
                <a:spcPts val="0"/>
              </a:spcAft>
              <a:defRPr/>
            </a:pPr>
            <a:r>
              <a:rPr lang="id-ID" sz="2600" dirty="0"/>
              <a:t>Biaya listrik</a:t>
            </a:r>
          </a:p>
          <a:p>
            <a:pPr marL="717550" eaLnBrk="1" fontAlgn="auto" hangingPunct="1">
              <a:spcAft>
                <a:spcPts val="0"/>
              </a:spcAft>
              <a:defRPr/>
            </a:pPr>
            <a:r>
              <a:rPr lang="id-ID" sz="2600" dirty="0"/>
              <a:t>Biaya pemeliharaan aktiva tetap</a:t>
            </a:r>
          </a:p>
          <a:p>
            <a:pPr marL="717550" eaLnBrk="1" fontAlgn="auto" hangingPunct="1">
              <a:spcAft>
                <a:spcPts val="0"/>
              </a:spcAft>
              <a:defRPr/>
            </a:pPr>
            <a:r>
              <a:rPr lang="id-ID" sz="2600" dirty="0"/>
              <a:t>Biaya telepon</a:t>
            </a:r>
          </a:p>
          <a:p>
            <a:pPr marL="717550" eaLnBrk="1" fontAlgn="auto" hangingPunct="1">
              <a:spcAft>
                <a:spcPts val="0"/>
              </a:spcAft>
              <a:defRPr/>
            </a:pPr>
            <a:r>
              <a:rPr lang="id-ID" sz="2600" dirty="0"/>
              <a:t>Biaya perjalanan dinas</a:t>
            </a:r>
          </a:p>
          <a:p>
            <a:pPr marL="717550" eaLnBrk="1" fontAlgn="auto" hangingPunct="1">
              <a:spcAft>
                <a:spcPts val="0"/>
              </a:spcAft>
              <a:defRPr/>
            </a:pPr>
            <a:r>
              <a:rPr lang="id-ID" sz="2600" dirty="0"/>
              <a:t>Biaya peralatan</a:t>
            </a:r>
          </a:p>
          <a:p>
            <a:pPr marL="717550" eaLnBrk="1" fontAlgn="auto" hangingPunct="1">
              <a:spcAft>
                <a:spcPts val="0"/>
              </a:spcAft>
              <a:defRPr/>
            </a:pPr>
            <a:r>
              <a:rPr lang="id-ID" sz="2600" dirty="0"/>
              <a:t>dll</a:t>
            </a:r>
          </a:p>
        </p:txBody>
      </p:sp>
    </p:spTree>
    <p:extLst>
      <p:ext uri="{BB962C8B-B14F-4D97-AF65-F5344CB8AC3E}">
        <p14:creationId xmlns:p14="http://schemas.microsoft.com/office/powerpoint/2010/main" val="38118090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2957</TotalTime>
  <Words>1080</Words>
  <Application>Microsoft Office PowerPoint</Application>
  <PresentationFormat>On-screen Show (4:3)</PresentationFormat>
  <Paragraphs>99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BIAYA OVERHEAD PABRIK</dc:title>
  <dc:creator>surisman</dc:creator>
  <cp:lastModifiedBy>Yusdianto(yusdianto@lxintl.co.kr)</cp:lastModifiedBy>
  <cp:revision>176</cp:revision>
  <dcterms:created xsi:type="dcterms:W3CDTF">2015-10-04T04:12:09Z</dcterms:created>
  <dcterms:modified xsi:type="dcterms:W3CDTF">2022-12-24T06:21:40Z</dcterms:modified>
</cp:coreProperties>
</file>